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88" r:id="rId2"/>
    <p:sldId id="277" r:id="rId3"/>
    <p:sldId id="276" r:id="rId4"/>
    <p:sldId id="289" r:id="rId5"/>
    <p:sldId id="257" r:id="rId6"/>
    <p:sldId id="258" r:id="rId7"/>
    <p:sldId id="278" r:id="rId8"/>
    <p:sldId id="259" r:id="rId9"/>
    <p:sldId id="260" r:id="rId10"/>
    <p:sldId id="261" r:id="rId11"/>
    <p:sldId id="269" r:id="rId12"/>
    <p:sldId id="262" r:id="rId13"/>
    <p:sldId id="263" r:id="rId14"/>
    <p:sldId id="264" r:id="rId15"/>
    <p:sldId id="265" r:id="rId16"/>
    <p:sldId id="266" r:id="rId17"/>
    <p:sldId id="267" r:id="rId18"/>
    <p:sldId id="273" r:id="rId19"/>
    <p:sldId id="279" r:id="rId20"/>
    <p:sldId id="28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3737" autoAdjust="0"/>
  </p:normalViewPr>
  <p:slideViewPr>
    <p:cSldViewPr snapToGrid="0">
      <p:cViewPr varScale="1">
        <p:scale>
          <a:sx n="58" d="100"/>
          <a:sy n="58" d="100"/>
        </p:scale>
        <p:origin x="7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ECF4A-88A5-41CC-99F9-931C7F203BEA}" type="datetimeFigureOut">
              <a:rPr lang="en-MY" smtClean="0"/>
              <a:t>22/12/2021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811A6-17A7-40FF-9F6C-F35CB748731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28038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811A6-17A7-40FF-9F6C-F35CB748731F}" type="slidenum">
              <a:rPr lang="en-MY" smtClean="0"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57906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811A6-17A7-40FF-9F6C-F35CB748731F}" type="slidenum">
              <a:rPr lang="en-MY" smtClean="0"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35198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Febrile seizures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CNS involvement has been described in all three categories of the traditional case classification: dengue </a:t>
            </a:r>
            <a:r>
              <a:rPr lang="en-MY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fever, dengue haemorrhagic fever, and dengue shock syndrome.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811A6-17A7-40FF-9F6C-F35CB748731F}" type="slidenum">
              <a:rPr lang="en-MY" smtClean="0"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95136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811A6-17A7-40FF-9F6C-F35CB748731F}" type="slidenum">
              <a:rPr lang="en-MY" smtClean="0"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308794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811A6-17A7-40FF-9F6C-F35CB748731F}" type="slidenum">
              <a:rPr lang="en-MY" smtClean="0"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11541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811A6-17A7-40FF-9F6C-F35CB748731F}" type="slidenum">
              <a:rPr lang="en-MY" smtClean="0"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82623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811A6-17A7-40FF-9F6C-F35CB748731F}" type="slidenum">
              <a:rPr lang="en-MY" smtClean="0"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76047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2E89-79E5-4A9D-9502-2392ABEF17C2}" type="datetime1">
              <a:rPr lang="en-MY" smtClean="0"/>
              <a:t>22/12/2021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0522E22C-9BB4-4224-B003-D9136FA822B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48120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F4C9-4B3C-443B-AB8C-4F002EC92BF8}" type="datetime1">
              <a:rPr lang="en-MY" smtClean="0"/>
              <a:t>22/12/2021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24119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C7594-D297-4F50-A2A3-76E4DB82F02C}" type="datetime1">
              <a:rPr lang="en-MY" smtClean="0"/>
              <a:t>22/12/2021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8910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4368-E00F-4333-B3C7-C8DBA8B8225C}" type="datetime1">
              <a:rPr lang="en-MY" smtClean="0"/>
              <a:t>22/12/2021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76783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BFBD2718-6942-4F4C-8198-1FB8E3289783}" type="datetime1">
              <a:rPr lang="en-MY" smtClean="0"/>
              <a:t>22/12/2021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MY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0522E22C-9BB4-4224-B003-D9136FA822B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10854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1255-6B93-4C1C-B2E0-15259E43A2F8}" type="datetime1">
              <a:rPr lang="en-MY" smtClean="0"/>
              <a:t>22/12/2021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427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1C607-9694-4D95-96B3-023D21845DF6}" type="datetime1">
              <a:rPr lang="en-MY" smtClean="0"/>
              <a:t>22/12/2021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98573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179E9-1210-46CC-B8CC-22BF49A4EEB8}" type="datetime1">
              <a:rPr lang="en-MY" smtClean="0"/>
              <a:t>22/12/2021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23205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47169-B064-4408-9EA0-CDD5865DDFC7}" type="datetime1">
              <a:rPr lang="en-MY" smtClean="0"/>
              <a:t>22/12/2021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312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B159-CF4C-4270-9AF4-A2620AFC1BDB}" type="datetime1">
              <a:rPr lang="en-MY" smtClean="0"/>
              <a:t>22/12/2021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11377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0491E5A1-825B-4749-8103-4A515C7148C8}" type="datetime1">
              <a:rPr lang="en-MY" smtClean="0"/>
              <a:t>22/12/2021</a:t>
            </a:fld>
            <a:endParaRPr lang="en-MY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49161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24C8163F-9B76-46A4-A047-EF65A75B4AFD}" type="datetime1">
              <a:rPr lang="en-MY" smtClean="0"/>
              <a:t>22/12/2021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MY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0522E22C-9BB4-4224-B003-D9136FA822B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1339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6AC3566-D172-4E25-A75A-8E54BFF257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7377545" cy="2857111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/>
              <a:t>DENGUE WITH ORGAN INVOLVEMENT</a:t>
            </a:r>
            <a:br>
              <a:rPr lang="en-US" sz="4000" dirty="0"/>
            </a:br>
            <a:br>
              <a:rPr lang="en-US" sz="4000" dirty="0"/>
            </a:br>
            <a:r>
              <a:rPr lang="en-US" sz="2800" dirty="0"/>
              <a:t>Dr. Nik </a:t>
            </a:r>
            <a:r>
              <a:rPr lang="en-US" sz="2800" dirty="0" err="1"/>
              <a:t>Khairulddin</a:t>
            </a:r>
            <a:r>
              <a:rPr lang="en-US" sz="2800" dirty="0"/>
              <a:t> Nik </a:t>
            </a:r>
            <a:r>
              <a:rPr lang="en-US" sz="2800" dirty="0" err="1"/>
              <a:t>Yusoff</a:t>
            </a:r>
            <a:br>
              <a:rPr lang="en-US" sz="2800" dirty="0"/>
            </a:br>
            <a:r>
              <a:rPr lang="en-US" sz="2800" dirty="0"/>
              <a:t>Consultant </a:t>
            </a:r>
            <a:r>
              <a:rPr lang="en-US" sz="2800" dirty="0" err="1"/>
              <a:t>Paediatrician</a:t>
            </a:r>
            <a:r>
              <a:rPr lang="en-US" sz="2800" dirty="0"/>
              <a:t> (ID)</a:t>
            </a:r>
            <a:br>
              <a:rPr lang="en-US" sz="2800" dirty="0"/>
            </a:br>
            <a:r>
              <a:rPr lang="en-US" sz="2800" dirty="0"/>
              <a:t>Hospital Raja Perempuan Zainab II</a:t>
            </a:r>
            <a:endParaRPr lang="en-US" sz="4000" dirty="0"/>
          </a:p>
        </p:txBody>
      </p:sp>
      <p:sp>
        <p:nvSpPr>
          <p:cNvPr id="7171" name="Subtitle 2">
            <a:extLst>
              <a:ext uri="{FF2B5EF4-FFF2-40B4-BE49-F238E27FC236}">
                <a16:creationId xmlns:a16="http://schemas.microsoft.com/office/drawing/2014/main" id="{8CC51E2B-81D8-46EA-B8D3-741FA1C9995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4400" y="4389438"/>
            <a:ext cx="8636000" cy="15113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TRAINING OF CORE TRAINERS 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CPG MANAGEMENT OF DENGUE IN CHILDREN 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660066"/>
                </a:solidFill>
                <a:latin typeface="Bahnschrift SemiBold SemiConden" panose="020B0502040204020203" pitchFamily="34" charset="0"/>
              </a:rPr>
              <a:t>(SECOND EDITION)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C8765-0876-420F-923A-CB07D01B0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013D5-6EF5-42FF-999C-5C18720D0D1C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AE047F-31C2-438C-9CB9-96BB7C112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813" y="669925"/>
            <a:ext cx="3543300" cy="545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011AB-FA51-4445-B90C-99A1173ED3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252" y="2072046"/>
            <a:ext cx="10651434" cy="3712319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Liver involvement is commonly seen in children with dengue infection (prevalence 38.7% - 87%)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45, 46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Generally, higher prevalence in the more severe category of dengue infection (dengue with warning signs and severe dengue)</a:t>
            </a:r>
            <a:endParaRPr lang="en-US" sz="28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Pathophysiology of liver injury is still not fully understood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106C375-0764-4803-90B8-BCCC97903D8F}"/>
              </a:ext>
            </a:extLst>
          </p:cNvPr>
          <p:cNvSpPr/>
          <p:nvPr/>
        </p:nvSpPr>
        <p:spPr>
          <a:xfrm>
            <a:off x="659693" y="6156688"/>
            <a:ext cx="1065143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Font typeface="+mj-lt"/>
              <a:buAutoNum type="arabicPeriod" startAt="45"/>
            </a:pPr>
            <a:r>
              <a:rPr lang="en-MY" sz="1050" dirty="0">
                <a:latin typeface="Arial" panose="020B0604020202020204" pitchFamily="34" charset="0"/>
                <a:cs typeface="Arial" panose="020B0604020202020204" pitchFamily="34" charset="0"/>
              </a:rPr>
              <a:t>Srivastava G et al. </a:t>
            </a:r>
            <a:r>
              <a:rPr lang="en-MY" sz="1050" dirty="0" err="1">
                <a:latin typeface="Arial" panose="020B0604020202020204" pitchFamily="34" charset="0"/>
                <a:cs typeface="Arial" panose="020B0604020202020204" pitchFamily="34" charset="0"/>
              </a:rPr>
              <a:t>Pediatr</a:t>
            </a:r>
            <a:r>
              <a:rPr lang="en-MY" sz="1050" dirty="0">
                <a:latin typeface="Arial" panose="020B0604020202020204" pitchFamily="34" charset="0"/>
                <a:cs typeface="Arial" panose="020B0604020202020204" pitchFamily="34" charset="0"/>
              </a:rPr>
              <a:t> Gastroenterol Hepatol </a:t>
            </a:r>
            <a:r>
              <a:rPr lang="en-MY" sz="1050" dirty="0" err="1">
                <a:latin typeface="Arial" panose="020B0604020202020204" pitchFamily="34" charset="0"/>
                <a:cs typeface="Arial" panose="020B0604020202020204" pitchFamily="34" charset="0"/>
              </a:rPr>
              <a:t>Nutr</a:t>
            </a:r>
            <a:r>
              <a:rPr lang="en-MY" sz="1050" dirty="0">
                <a:latin typeface="Arial" panose="020B0604020202020204" pitchFamily="34" charset="0"/>
                <a:cs typeface="Arial" panose="020B0604020202020204" pitchFamily="34" charset="0"/>
              </a:rPr>
              <a:t>. 2018;21(4):289-96.</a:t>
            </a:r>
          </a:p>
          <a:p>
            <a:pPr marL="266700" indent="-266700">
              <a:buFont typeface="+mj-lt"/>
              <a:buAutoNum type="arabicPeriod" startAt="45"/>
            </a:pPr>
            <a:r>
              <a:rPr lang="en-MY" sz="1050" dirty="0">
                <a:latin typeface="Arial" panose="020B0604020202020204" pitchFamily="34" charset="0"/>
                <a:cs typeface="Arial" panose="020B0604020202020204" pitchFamily="34" charset="0"/>
              </a:rPr>
              <a:t>Martínez Vega R et al.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Am J Trop Med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Hyg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 2016;94(5):1073- </a:t>
            </a:r>
            <a:r>
              <a:rPr lang="en-MY" sz="1050" dirty="0">
                <a:latin typeface="Arial" panose="020B0604020202020204" pitchFamily="34" charset="0"/>
                <a:cs typeface="Arial" panose="020B0604020202020204" pitchFamily="34" charset="0"/>
              </a:rPr>
              <a:t>9.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E98693-3B75-477B-A956-04677DD78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10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01FA6924-1ED5-42A3-86C6-39D4531C8EFF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with Liver Involvement</a:t>
            </a:r>
            <a:endParaRPr lang="en-US" baseline="-25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361F79-36AC-43B0-9D97-80F921584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7741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E615A-FC23-43DD-BCF6-0ABEED44D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99" y="2121408"/>
            <a:ext cx="10809317" cy="3514621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Clinical manifestations: (Spectrum of liver involvement)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mild elevation of liver enzymes (AST &amp; ALT levels)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acute &amp; fulminant liver failure 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 most children, the liver dysfunctions are mild with transient elevation of AST &amp; ALT levels and often asymptomatic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47, 48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Acute liver failure is rare (range 1.1% - 5.8%)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47, 48, 49</a:t>
            </a:r>
            <a:endParaRPr lang="en-MY" sz="28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MY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C273B5A-FDBC-4668-96BB-C67D94F7C51E}"/>
              </a:ext>
            </a:extLst>
          </p:cNvPr>
          <p:cNvSpPr/>
          <p:nvPr/>
        </p:nvSpPr>
        <p:spPr>
          <a:xfrm>
            <a:off x="761999" y="6136570"/>
            <a:ext cx="102505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Font typeface="+mj-lt"/>
              <a:buAutoNum type="arabicPeriod" startAt="47"/>
            </a:pPr>
            <a:r>
              <a:rPr lang="en-US" sz="1000" dirty="0">
                <a:latin typeface="ArialMT"/>
              </a:rPr>
              <a:t>Mohan N et al. Asian Pac J Trop. 2017;7:327-31.</a:t>
            </a:r>
          </a:p>
          <a:p>
            <a:pPr marL="266700" indent="-266700">
              <a:buFont typeface="+mj-lt"/>
              <a:buAutoNum type="arabicPeriod" startAt="47"/>
            </a:pPr>
            <a:r>
              <a:rPr lang="en-US" sz="1000" dirty="0">
                <a:latin typeface="ArialMT"/>
              </a:rPr>
              <a:t>Roy A et al. North American journal of medical sciences. 2013;5(8):480-5.</a:t>
            </a:r>
          </a:p>
          <a:p>
            <a:pPr marL="266700" indent="-266700">
              <a:buFont typeface="+mj-lt"/>
              <a:buAutoNum type="arabicPeriod" startAt="47"/>
            </a:pPr>
            <a:r>
              <a:rPr lang="en-MY" sz="1000" dirty="0" err="1">
                <a:latin typeface="ArialMT"/>
              </a:rPr>
              <a:t>Laoprasopwattana</a:t>
            </a:r>
            <a:r>
              <a:rPr lang="en-MY" sz="1000" dirty="0">
                <a:latin typeface="ArialMT"/>
              </a:rPr>
              <a:t> K et al. </a:t>
            </a:r>
            <a:r>
              <a:rPr lang="en-US" sz="1000" dirty="0">
                <a:latin typeface="ArialMT"/>
              </a:rPr>
              <a:t>Journal of tropical pediatrics. </a:t>
            </a:r>
            <a:r>
              <a:rPr lang="en-MY" sz="1000" dirty="0">
                <a:latin typeface="ArialMT"/>
              </a:rPr>
              <a:t>2016;62(3):200-5.</a:t>
            </a:r>
            <a:endParaRPr lang="en-MY" sz="1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EC4C83-8A25-4D5C-B3A8-BA7060F2F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11</a:t>
            </a:fld>
            <a:endParaRPr lang="en-MY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4C4A1A63-1A95-4357-A4C8-180EE9513673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with Liver Involvement -</a:t>
            </a:r>
            <a:r>
              <a:rPr lang="en-US" baseline="-25000" dirty="0"/>
              <a:t>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BD2F3D-55DD-4849-943C-6DF314C1A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7097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F94364-18D5-4113-9B40-89397763E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304" y="2121408"/>
            <a:ext cx="10767392" cy="405079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AST level is usually </a:t>
            </a:r>
            <a:r>
              <a:rPr lang="en-US" sz="2800" u="sng" dirty="0"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than ALT level in contrast to other causes of viral hepatitis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Due to the release of AST from injured myocytes 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liver enzyme levels usually return to normal values within 2 - 4 weeks after illness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46, 49</a:t>
            </a:r>
            <a:endParaRPr lang="en-MY" sz="28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A7BAA7-6B01-40EB-B178-C11A40B45945}"/>
              </a:ext>
            </a:extLst>
          </p:cNvPr>
          <p:cNvSpPr/>
          <p:nvPr/>
        </p:nvSpPr>
        <p:spPr>
          <a:xfrm>
            <a:off x="705200" y="6411085"/>
            <a:ext cx="106414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Font typeface="+mj-lt"/>
              <a:buAutoNum type="arabicPeriod" startAt="50"/>
            </a:pPr>
            <a:r>
              <a:rPr lang="en-MY" sz="1000" dirty="0" err="1">
                <a:latin typeface="ArialMT"/>
              </a:rPr>
              <a:t>Chongsrisawat</a:t>
            </a:r>
            <a:r>
              <a:rPr lang="en-MY" sz="1000" dirty="0">
                <a:latin typeface="ArialMT"/>
              </a:rPr>
              <a:t> V et al. </a:t>
            </a:r>
            <a:r>
              <a:rPr lang="en-US" sz="1000" dirty="0">
                <a:latin typeface="ArialMT"/>
              </a:rPr>
              <a:t>Southeast Asian J Trop Med </a:t>
            </a:r>
            <a:r>
              <a:rPr lang="en-MY" sz="1000" dirty="0">
                <a:latin typeface="ArialMT"/>
              </a:rPr>
              <a:t>Public Health. 2009;40(1):47-53.</a:t>
            </a:r>
            <a:endParaRPr lang="en-MY" sz="1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771A55-BA7D-4CAA-8455-BB39AA6E3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12</a:t>
            </a:fld>
            <a:endParaRPr lang="en-MY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11E18FA7-73EE-4432-BA9F-6E3F1FC5CDB9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with Liver Involvement -</a:t>
            </a:r>
            <a:r>
              <a:rPr lang="en-US" baseline="-25000" dirty="0"/>
              <a:t>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17582BC-6CCE-4C2A-B43F-5B102E1E6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2699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C39EDE-89D6-48C6-9E2A-5CCBE43D9A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26" t="36551" r="23777" b="15652"/>
          <a:stretch/>
        </p:blipFill>
        <p:spPr>
          <a:xfrm>
            <a:off x="1131584" y="1968402"/>
            <a:ext cx="9928831" cy="423064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BAEC41-31EA-4E03-84FD-89360DDC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13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0E25F627-6506-4D3A-9FDF-BA893175B0D6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4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with Liver Involvement -</a:t>
            </a:r>
            <a:r>
              <a:rPr lang="en-US" baseline="-25000" dirty="0"/>
              <a:t>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FC76F5-0BEC-4D72-A861-57C2CF253A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019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998B8-3AF9-4CC6-AD3A-D7CDEC368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771" y="2121408"/>
            <a:ext cx="10690167" cy="130651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Role of N-Acetyl cysteine (NAC) in acute liver failure?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No evidence to support the </a:t>
            </a:r>
            <a:r>
              <a:rPr lang="en-US" sz="2400" i="1" u="sng" dirty="0">
                <a:latin typeface="Arial" panose="020B0604020202020204" pitchFamily="34" charset="0"/>
                <a:cs typeface="Arial" panose="020B0604020202020204" pitchFamily="34" charset="0"/>
              </a:rPr>
              <a:t>routine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use of NAC in children with DF associated acute liver failure</a:t>
            </a:r>
            <a:endParaRPr lang="en-MY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3F885D-24F8-40CD-93C0-A0690FF8D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14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32995FC3-098E-472D-B9A7-84321A9FF8F2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with Liver Involvement -</a:t>
            </a:r>
            <a:r>
              <a:rPr lang="en-US" baseline="-25000" dirty="0"/>
              <a:t>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ADA0D1-3CB7-40BB-A11F-65E5C8307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35557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B16DD-A105-4651-87C4-EAF662066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543" y="2121408"/>
            <a:ext cx="10766271" cy="4050792"/>
          </a:xfrm>
        </p:spPr>
        <p:txBody>
          <a:bodyPr>
            <a:normAutofit lnSpcReduction="1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Clinically significant cardiac involvement including myocarditis is uncommon in children with dengue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 an observational study on 181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hospitalised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children with dengue, left ventricular systolic &amp; diastolic dysfunction was seen in relation to severity of plasma leakage. However, it was transient &amp; resolved spontaneously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Treatment should mainly be focused on fluid resuscitation to maintain adequate tissue perfusion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32B087A-2087-40B8-9566-9C9CC4DA2A58}"/>
              </a:ext>
            </a:extLst>
          </p:cNvPr>
          <p:cNvSpPr/>
          <p:nvPr/>
        </p:nvSpPr>
        <p:spPr>
          <a:xfrm>
            <a:off x="701648" y="6369764"/>
            <a:ext cx="1038970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Font typeface="+mj-lt"/>
              <a:buAutoNum type="arabicPeriod" startAt="51"/>
            </a:pPr>
            <a:r>
              <a:rPr lang="en-US" sz="1000" dirty="0" err="1">
                <a:latin typeface="ArialMT"/>
              </a:rPr>
              <a:t>Kirawittaya</a:t>
            </a:r>
            <a:r>
              <a:rPr lang="en-US" sz="1000" dirty="0">
                <a:latin typeface="ArialMT"/>
              </a:rPr>
              <a:t> T et al. </a:t>
            </a:r>
            <a:r>
              <a:rPr lang="en-MY" sz="1000" dirty="0" err="1">
                <a:latin typeface="ArialMT"/>
              </a:rPr>
              <a:t>PLoS</a:t>
            </a:r>
            <a:r>
              <a:rPr lang="en-MY" sz="1000" dirty="0">
                <a:latin typeface="ArialMT"/>
              </a:rPr>
              <a:t> </a:t>
            </a:r>
            <a:r>
              <a:rPr lang="en-MY" sz="1000" dirty="0" err="1">
                <a:latin typeface="ArialMT"/>
              </a:rPr>
              <a:t>Negl</a:t>
            </a:r>
            <a:r>
              <a:rPr lang="en-MY" sz="1000" dirty="0">
                <a:latin typeface="ArialMT"/>
              </a:rPr>
              <a:t> Trop Dis. 2015;9(7):e0003943.</a:t>
            </a:r>
            <a:endParaRPr lang="en-MY" sz="1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2E0334-FB1B-4930-BCE7-1FF1CFC16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15</a:t>
            </a:fld>
            <a:endParaRPr lang="en-MY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5AD1E857-E0A1-4031-A9D7-CF37EA386918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with Cardiac Involvement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393228D-B54F-41FD-8394-EBC18785D2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19333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987B7-3EF7-4B90-B546-35DA21D9A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69" y="2121408"/>
            <a:ext cx="10823171" cy="405079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Kidney is one of the major organs affected during dengue infection in children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exact mechanism &amp; prevalence remain unclear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Proteinuria is more often detected between day 5 &amp; day 7 after onset of fever, &amp; usually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normalises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as the patients recover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52</a:t>
            </a:r>
            <a:endParaRPr lang="en-MY" sz="28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C7BF99-4D8D-4CA8-AA8C-AA526CF05636}"/>
              </a:ext>
            </a:extLst>
          </p:cNvPr>
          <p:cNvSpPr/>
          <p:nvPr/>
        </p:nvSpPr>
        <p:spPr>
          <a:xfrm>
            <a:off x="804289" y="6393088"/>
            <a:ext cx="835218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Font typeface="+mj-lt"/>
              <a:buAutoNum type="arabicPeriod" startAt="52"/>
            </a:pPr>
            <a:r>
              <a:rPr lang="en-MY" sz="1000" dirty="0" err="1">
                <a:latin typeface="ArialMT"/>
              </a:rPr>
              <a:t>Andries</a:t>
            </a:r>
            <a:r>
              <a:rPr lang="en-MY" sz="1000" dirty="0">
                <a:latin typeface="ArialMT"/>
              </a:rPr>
              <a:t> AC et al. </a:t>
            </a:r>
            <a:r>
              <a:rPr lang="en-MY" sz="1000" dirty="0" err="1">
                <a:latin typeface="ArialMT"/>
              </a:rPr>
              <a:t>nt</a:t>
            </a:r>
            <a:r>
              <a:rPr lang="en-MY" sz="1000" dirty="0">
                <a:latin typeface="ArialMT"/>
              </a:rPr>
              <a:t> J Infect Dis. 2017;55:38-44.</a:t>
            </a:r>
            <a:endParaRPr lang="en-MY" sz="1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39CC0B-8D32-4A43-BCD5-DAC3221F2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16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321AB482-DD2D-4331-AB56-3922DB902E23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with Kidney Involvement</a:t>
            </a:r>
            <a:endParaRPr lang="en-US" baseline="-25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CE6A5F4-1974-4DA5-9AF6-A6AAC13513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4997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D68EEA-CFE7-4ED2-B97F-9F394507E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69" y="1995055"/>
            <a:ext cx="10789920" cy="4177145"/>
          </a:xfrm>
        </p:spPr>
        <p:txBody>
          <a:bodyPr>
            <a:normAutofit lnSpcReduction="10000"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AKI may develop following prolonged shock due to inadequate fluid resuscitation.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Treatment is mainly supportive.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If RRT is required, it should commence only in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haemodynamically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stable patients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Continuous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veno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-venous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haemodialysis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(CVVH) is the preferred mode of RRT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Peritoneal dialysis may be considered if CVVH is not available, but it is associated with high risk of bleeding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825C55-5A17-4D18-9AD2-6072DDA2FEE3}"/>
              </a:ext>
            </a:extLst>
          </p:cNvPr>
          <p:cNvSpPr/>
          <p:nvPr/>
        </p:nvSpPr>
        <p:spPr>
          <a:xfrm>
            <a:off x="665019" y="6391688"/>
            <a:ext cx="903798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Font typeface="+mj-lt"/>
              <a:buAutoNum type="arabicPeriod" startAt="10"/>
            </a:pPr>
            <a:r>
              <a:rPr lang="en-MY" sz="1000" dirty="0">
                <a:latin typeface="ArialMT"/>
              </a:rPr>
              <a:t>Lucy CSL et al. Handbook for clinical management of </a:t>
            </a:r>
            <a:r>
              <a:rPr lang="en-US" sz="1000" dirty="0">
                <a:latin typeface="ArialMT"/>
              </a:rPr>
              <a:t>dengue: World Health Organization; 2012.</a:t>
            </a:r>
            <a:endParaRPr lang="en-MY" sz="1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54A5D-63DF-4C6B-BC71-8CF226C61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17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83BAAEF1-7F34-4236-948A-4719E44B46ED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with Kidney Involvement -</a:t>
            </a:r>
            <a:r>
              <a:rPr lang="en-US" baseline="-25000" dirty="0"/>
              <a:t>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0C335D-158A-4B16-9B42-D33EE8F24F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05401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40CD0-71D9-4927-A381-6E6D08FA1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69" y="2121408"/>
            <a:ext cx="10823171" cy="405079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When RRT is not available or cannot be carried out yet, manage electrolytes/metabolic abnormalities accordingly using medications: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Hyperuricaemia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- allopurinol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Hyperkalaemia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- potassium binders (e.g. 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sodium polystyrene sulfonate, calcium polystyrene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sulfonate)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Hyperphosphataemia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- calcium carbonate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0C67A7-EA8C-43F0-9D96-7AD47086E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18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CD866DDC-DF24-4D16-8B75-07D97486CE1E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with Kidney Involvement -</a:t>
            </a:r>
            <a:r>
              <a:rPr lang="en-US" baseline="-25000" dirty="0"/>
              <a:t>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F216A5-B740-4932-9362-B9A79FE5AA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97055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0083D-5502-4CDF-934B-3A7C320F1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68" y="2121408"/>
            <a:ext cx="10740045" cy="4050792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Severe single or multiple organ involvements may occur in DF.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Brain, liver, heart &amp; kidney are the major organs involved.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It is usually a consequence of severe plasma leakage, shock &amp; tissue hypoperfusion.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However, this can also happen in the absence of severe plasma leakage or shock.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Treatment is mainly supportive with emphasis on early recognition,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stabilisation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close monitoring &amp; avoidance of further injury to the organ.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BE84A8-00C9-436E-8C3B-A56CCAB0B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08E0-5C2F-45A3-9DE2-A8639EEB0E03}" type="slidenum">
              <a:rPr lang="en-MY" smtClean="0"/>
              <a:t>19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7994135A-F70D-4BE2-B24F-34CF045AAAB0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Take Home Messages</a:t>
            </a:r>
            <a:endParaRPr lang="en-US" baseline="-25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CB36B5-CE3A-4997-92E2-C3C37937BC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9236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67A04-9F87-4D46-B69E-495E859CC7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146" y="2121408"/>
            <a:ext cx="10756670" cy="4050792"/>
          </a:xfrm>
        </p:spPr>
        <p:txBody>
          <a:bodyPr/>
          <a:lstStyle/>
          <a:p>
            <a:pPr marL="514350" indent="-51435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identify major organ involvement associated with dengue fever (DF) in children</a:t>
            </a:r>
          </a:p>
          <a:p>
            <a:pPr marL="514350" indent="-51435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recognise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the types &amp; clinical presentations of the organ involvement</a:t>
            </a:r>
          </a:p>
          <a:p>
            <a:pPr marL="514350" indent="-51435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understand the treatment option for organ involvement </a:t>
            </a:r>
            <a:endParaRPr lang="en-MY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0B4C8-AF46-4776-84E5-1952F353C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2</a:t>
            </a:fld>
            <a:endParaRPr lang="en-MY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800385EA-3362-45BA-BAA3-A0ADC4C5FB49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Learning Objectives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DCB582-E348-49E3-840F-79A03A7EF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2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15AE1-CFE5-406F-9E8B-7FDBAFEB3A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2389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MY" sz="8800" dirty="0"/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55549E-AF15-4AF8-B19F-F117BC71B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813" y="669925"/>
            <a:ext cx="3543300" cy="545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34B502-C268-4F70-9A9B-F60E3C068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20</a:t>
            </a:fld>
            <a:endParaRPr lang="en-MY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1">
            <a:extLst>
              <a:ext uri="{FF2B5EF4-FFF2-40B4-BE49-F238E27FC236}">
                <a16:creationId xmlns:a16="http://schemas.microsoft.com/office/drawing/2014/main" id="{2165EB5A-9697-4ECE-BD9D-C9C250914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75" y="1795548"/>
            <a:ext cx="6290471" cy="426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11812-53DE-4707-BDE9-546EFFF8E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9440" y="1808784"/>
            <a:ext cx="4650383" cy="4464000"/>
          </a:xfrm>
        </p:spPr>
        <p:txBody>
          <a:bodyPr>
            <a:normAutofit/>
          </a:bodyPr>
          <a:lstStyle/>
          <a:p>
            <a:pPr marL="355600" indent="-3556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Severe organ involvement may occur in dengue infection.</a:t>
            </a:r>
          </a:p>
          <a:p>
            <a:pPr marL="355600" indent="-3556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Common organs affected include:</a:t>
            </a:r>
          </a:p>
          <a:p>
            <a:pPr marL="711200" lvl="1" indent="-3556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>
                <a:tab pos="355600" algn="l"/>
              </a:tabLs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Brain (encephalopathy, encephalitis)</a:t>
            </a:r>
          </a:p>
          <a:p>
            <a:pPr marL="711200" lvl="1" indent="-3556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>
                <a:tab pos="355600" algn="l"/>
              </a:tabLs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Liver (hepatitis, acute liver failure)</a:t>
            </a:r>
          </a:p>
          <a:p>
            <a:pPr marL="711200" lvl="1" indent="-3556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>
                <a:tab pos="355600" algn="l"/>
              </a:tabLs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Heart (myocarditis, cardiomyopathy)</a:t>
            </a:r>
          </a:p>
          <a:p>
            <a:pPr marL="711200" lvl="1" indent="-3556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>
                <a:tab pos="355600" algn="l"/>
              </a:tabLs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Kidney (acute kidney failure)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FA9545-2E6E-4DF9-91AB-A40FB7A23DAF}"/>
              </a:ext>
            </a:extLst>
          </p:cNvPr>
          <p:cNvSpPr/>
          <p:nvPr/>
        </p:nvSpPr>
        <p:spPr>
          <a:xfrm>
            <a:off x="3930418" y="4856179"/>
            <a:ext cx="1722237" cy="705678"/>
          </a:xfrm>
          <a:prstGeom prst="rect">
            <a:avLst/>
          </a:prstGeom>
          <a:noFill/>
          <a:ln w="571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A5633-0B4C-4E46-B1FC-918A0B09A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3</a:t>
            </a:fld>
            <a:endParaRPr lang="en-MY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CA3AAD-ECDF-4126-B8C8-49E9DEFB8342}"/>
              </a:ext>
            </a:extLst>
          </p:cNvPr>
          <p:cNvSpPr/>
          <p:nvPr/>
        </p:nvSpPr>
        <p:spPr>
          <a:xfrm>
            <a:off x="521758" y="6146322"/>
            <a:ext cx="5951593" cy="4879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Adapted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World Health Organization. Handbook for Clinical Management of Dengue. Geneva: WHO; 2012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EB0EAB03-A722-49A2-8046-F9DF97C43E98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4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with Organ Involvement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6639AA-5075-442D-8144-8E546FE8A1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731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1">
            <a:extLst>
              <a:ext uri="{FF2B5EF4-FFF2-40B4-BE49-F238E27FC236}">
                <a16:creationId xmlns:a16="http://schemas.microsoft.com/office/drawing/2014/main" id="{2165EB5A-9697-4ECE-BD9D-C9C250914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75" y="1795548"/>
            <a:ext cx="6290471" cy="426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11812-53DE-4707-BDE9-546EFFF8E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2815" y="1860293"/>
            <a:ext cx="4754879" cy="4595053"/>
          </a:xfrm>
        </p:spPr>
        <p:txBody>
          <a:bodyPr>
            <a:normAutofit/>
          </a:bodyPr>
          <a:lstStyle/>
          <a:p>
            <a:pPr marL="355600" indent="-3556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Acute severe organ involvement is usually a consequence of severe plasma leakage, shock &amp; tissue hypoperfusion.</a:t>
            </a:r>
          </a:p>
          <a:p>
            <a:pPr marL="355600" indent="-3556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However, it can also happen in the absence of severe plasma leakage or shock.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FA9545-2E6E-4DF9-91AB-A40FB7A23DAF}"/>
              </a:ext>
            </a:extLst>
          </p:cNvPr>
          <p:cNvSpPr/>
          <p:nvPr/>
        </p:nvSpPr>
        <p:spPr>
          <a:xfrm>
            <a:off x="3930418" y="4856179"/>
            <a:ext cx="1722237" cy="705678"/>
          </a:xfrm>
          <a:prstGeom prst="rect">
            <a:avLst/>
          </a:prstGeom>
          <a:noFill/>
          <a:ln w="571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A5633-0B4C-4E46-B1FC-918A0B09A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4</a:t>
            </a:fld>
            <a:endParaRPr lang="en-MY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CA3AAD-ECDF-4126-B8C8-49E9DEFB8342}"/>
              </a:ext>
            </a:extLst>
          </p:cNvPr>
          <p:cNvSpPr/>
          <p:nvPr/>
        </p:nvSpPr>
        <p:spPr>
          <a:xfrm>
            <a:off x="521758" y="6146322"/>
            <a:ext cx="5951593" cy="4879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Adapted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World Health Organization. Handbook for Clinical Management of Dengue. Geneva: WHO; 2012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EB0EAB03-A722-49A2-8046-F9DF97C43E98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4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with Organ Involvement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6639AA-5075-442D-8144-8E546FE8A1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1280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79D05-AD29-4A4A-B154-09C763B33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449" y="2099159"/>
            <a:ext cx="10738863" cy="3685206"/>
          </a:xfrm>
        </p:spPr>
        <p:txBody>
          <a:bodyPr>
            <a:normAutofit/>
          </a:bodyPr>
          <a:lstStyle/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Prevalence of CNS involvement in children admitted with 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dengue infection varies at 0.5 - 9.5%.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40, 41, 42</a:t>
            </a:r>
            <a:endParaRPr lang="en-MY" sz="28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May present with a wide spectrum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of neurological manifestations: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42,43 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MY" sz="2000" dirty="0">
                <a:latin typeface="Arial" panose="020B0604020202020204" pitchFamily="34" charset="0"/>
                <a:cs typeface="Arial" panose="020B0604020202020204" pitchFamily="34" charset="0"/>
              </a:rPr>
              <a:t>encephalopathy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MY" sz="2000" dirty="0">
                <a:latin typeface="Arial" panose="020B0604020202020204" pitchFamily="34" charset="0"/>
                <a:cs typeface="Arial" panose="020B0604020202020204" pitchFamily="34" charset="0"/>
              </a:rPr>
              <a:t>encephalitis 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MY" sz="2000" dirty="0">
                <a:latin typeface="Arial" panose="020B0604020202020204" pitchFamily="34" charset="0"/>
                <a:cs typeface="Arial" panose="020B0604020202020204" pitchFamily="34" charset="0"/>
              </a:rPr>
              <a:t>immune-mediated syndromes </a:t>
            </a:r>
          </a:p>
          <a:p>
            <a:pPr marL="714375" lvl="1" indent="-3492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MY" sz="2000" dirty="0">
                <a:latin typeface="Arial" panose="020B0604020202020204" pitchFamily="34" charset="0"/>
                <a:cs typeface="Arial" panose="020B0604020202020204" pitchFamily="34" charset="0"/>
              </a:rPr>
              <a:t>muscular dysfunctions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0EE1E80-AF78-43EA-B741-4FBE7BB5BD14}"/>
              </a:ext>
            </a:extLst>
          </p:cNvPr>
          <p:cNvSpPr/>
          <p:nvPr/>
        </p:nvSpPr>
        <p:spPr>
          <a:xfrm>
            <a:off x="433440" y="6019425"/>
            <a:ext cx="99590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Font typeface="+mj-lt"/>
              <a:buAutoNum type="arabicPeriod" startAt="40"/>
            </a:pPr>
            <a:r>
              <a:rPr lang="en-MY" sz="1100" dirty="0" err="1">
                <a:latin typeface="Arial" panose="020B0604020202020204" pitchFamily="34" charset="0"/>
                <a:cs typeface="Arial" panose="020B0604020202020204" pitchFamily="34" charset="0"/>
              </a:rPr>
              <a:t>Shokeen</a:t>
            </a:r>
            <a:r>
              <a:rPr lang="en-MY" sz="1100" dirty="0">
                <a:latin typeface="Arial" panose="020B0604020202020204" pitchFamily="34" charset="0"/>
                <a:cs typeface="Arial" panose="020B0604020202020204" pitchFamily="34" charset="0"/>
              </a:rPr>
              <a:t> P et al.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International Journal of Contemporary Pediatrics. 2018;Volume 5(3).</a:t>
            </a:r>
          </a:p>
          <a:p>
            <a:pPr marL="266700" indent="-266700">
              <a:buFont typeface="+mj-lt"/>
              <a:buAutoNum type="arabicPeriod" startAt="40"/>
            </a:pPr>
            <a:r>
              <a:rPr lang="en-MY" sz="1100" dirty="0">
                <a:latin typeface="Arial" panose="020B0604020202020204" pitchFamily="34" charset="0"/>
                <a:cs typeface="Arial" panose="020B0604020202020204" pitchFamily="34" charset="0"/>
              </a:rPr>
              <a:t>Kamel MG et al.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PLoS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Negl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Trop Dis. 2017;11(6):e0005715.</a:t>
            </a:r>
          </a:p>
          <a:p>
            <a:pPr marL="266700" indent="-266700">
              <a:buFont typeface="+mj-lt"/>
              <a:buAutoNum type="arabicPeriod" startAt="40"/>
            </a:pPr>
            <a:r>
              <a:rPr lang="en-MY" sz="1100" dirty="0" err="1">
                <a:latin typeface="Arial" panose="020B0604020202020204" pitchFamily="34" charset="0"/>
                <a:cs typeface="Arial" panose="020B0604020202020204" pitchFamily="34" charset="0"/>
              </a:rPr>
              <a:t>Carod</a:t>
            </a:r>
            <a:r>
              <a:rPr lang="en-MY" sz="1100" dirty="0">
                <a:latin typeface="Arial" panose="020B0604020202020204" pitchFamily="34" charset="0"/>
                <a:cs typeface="Arial" panose="020B0604020202020204" pitchFamily="34" charset="0"/>
              </a:rPr>
              <a:t>-Artal FJ et al.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 Lancet </a:t>
            </a:r>
            <a:r>
              <a:rPr lang="fr-FR" sz="1100" dirty="0" err="1">
                <a:latin typeface="Arial" panose="020B0604020202020204" pitchFamily="34" charset="0"/>
                <a:cs typeface="Arial" panose="020B0604020202020204" pitchFamily="34" charset="0"/>
              </a:rPr>
              <a:t>Neurol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. 2013;12(9):906-19.</a:t>
            </a:r>
          </a:p>
          <a:p>
            <a:pPr marL="266700" indent="-266700">
              <a:buFont typeface="+mj-lt"/>
              <a:buAutoNum type="arabicPeriod" startAt="40"/>
            </a:pPr>
            <a:r>
              <a:rPr lang="en-MY" sz="1100" dirty="0">
                <a:latin typeface="Arial" panose="020B0604020202020204" pitchFamily="34" charset="0"/>
                <a:cs typeface="Arial" panose="020B0604020202020204" pitchFamily="34" charset="0"/>
              </a:rPr>
              <a:t>Li GH, Ning ZJ et al. Frontiers in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cellular and infection microbiology. 2017;7:449.</a:t>
            </a:r>
            <a:endParaRPr lang="en-MY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27C0B2-9804-443E-8248-02BBA1D6C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5</a:t>
            </a:fld>
            <a:endParaRPr lang="en-MY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362C764B-45DD-48A7-9EB0-F42F80D8C35C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with Neurological Involvement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E3B4974-A043-4BB1-A0A3-EFCF01DEFF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1065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C3C85-3943-4672-8F79-5A395BF32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101" y="2021658"/>
            <a:ext cx="10839798" cy="451650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500" b="1" u="sng" dirty="0">
                <a:latin typeface="Arial" panose="020B0604020202020204" pitchFamily="34" charset="0"/>
                <a:cs typeface="Arial" panose="020B0604020202020204" pitchFamily="34" charset="0"/>
              </a:rPr>
              <a:t>a. Acute encephalopathy 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200" u="sng" dirty="0">
                <a:latin typeface="Arial" panose="020B0604020202020204" pitchFamily="34" charset="0"/>
                <a:cs typeface="Arial" panose="020B0604020202020204" pitchFamily="34" charset="0"/>
              </a:rPr>
              <a:t>most common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neurological complication (prevalence 0.5 - 5.1%)</a:t>
            </a:r>
            <a:r>
              <a:rPr lang="en-US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40, 42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Present with reduced level of consciousness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200" dirty="0">
                <a:latin typeface="Arial" panose="020B0604020202020204" pitchFamily="34" charset="0"/>
                <a:cs typeface="Arial" panose="020B0604020202020204" pitchFamily="34" charset="0"/>
              </a:rPr>
              <a:t>Usually due to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multiple underlying factors:</a:t>
            </a:r>
          </a:p>
          <a:p>
            <a:pPr marL="714375" lvl="1" indent="-3492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prolonged shock</a:t>
            </a:r>
          </a:p>
          <a:p>
            <a:pPr marL="714375" lvl="1" indent="-3492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</a:p>
          <a:p>
            <a:pPr marL="714375" lvl="1" indent="-3492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Cerebral oedema </a:t>
            </a:r>
          </a:p>
          <a:p>
            <a:pPr marL="714375" lvl="1" indent="-3492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bleeding </a:t>
            </a:r>
          </a:p>
          <a:p>
            <a:pPr marL="714375" lvl="1" indent="-3492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metabolic abnormalities  </a:t>
            </a:r>
          </a:p>
          <a:p>
            <a:pPr marL="714375" lvl="1" indent="-3492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acute liver or kidney </a:t>
            </a:r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65125" algn="l"/>
              </a:tabLs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CSF analysis is usually normal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65125" algn="l"/>
              </a:tabLst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Prognosis is variable and dependent on underlying contributing factors </a:t>
            </a:r>
            <a:endParaRPr lang="en-MY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DA77A2-09C0-421B-9F8E-A4DC4B4F9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6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5651E647-E22D-4038-9AFE-B3820FA73067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with Neurological Involvement -</a:t>
            </a:r>
            <a:r>
              <a:rPr lang="en-US" baseline="-25000" dirty="0"/>
              <a:t>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A761DC-759A-4F47-AD10-4C681F995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7307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103CB8-A745-47F7-B73C-EABA3981E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7</a:t>
            </a:fld>
            <a:endParaRPr lang="en-MY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9FCAC68-04FA-4FE5-BCFA-CE7636635F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140" y="2686217"/>
            <a:ext cx="10647364" cy="2151787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DE4922A7-3FDA-4294-8B1F-4E199457A69F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4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with Neurological Involvement -</a:t>
            </a:r>
            <a:r>
              <a:rPr lang="en-US" baseline="-25000" dirty="0"/>
              <a:t>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5CFDCF-9AAD-44F3-B5D2-1F94197654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6090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72013-64A6-49FB-B179-159B82E95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393" y="2121408"/>
            <a:ext cx="10856422" cy="4251960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500" b="1" u="sng" dirty="0">
                <a:latin typeface="Arial" panose="020B0604020202020204" pitchFamily="34" charset="0"/>
                <a:cs typeface="Arial" panose="020B0604020202020204" pitchFamily="34" charset="0"/>
              </a:rPr>
              <a:t>b. Encephalitis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Infection of the brain by dengue virus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Clinical features: reduced consciousness,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headache, altered mental status &amp; seizures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Often difficult to differentiate from acute encephalopathy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CSF analysis - presence of DENV by PCR, NS1 Ag or dengue IgM antibody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Neuroimaging features: </a:t>
            </a:r>
          </a:p>
          <a:p>
            <a:pPr marL="714375" lvl="1" indent="-3492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>
                <a:tab pos="714375" algn="l"/>
              </a:tabLs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diverse &amp; nonspecific</a:t>
            </a:r>
          </a:p>
          <a:p>
            <a:pPr marL="714375" lvl="1" indent="-3492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>
                <a:tab pos="714375" algn="l"/>
              </a:tabLs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cerebral oedema being the most common finding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Management: supportive care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65125" indent="-365125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Outcome is variable</a:t>
            </a: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C9045D-8DD1-4536-B739-17C9CB71A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8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64BD4864-B3F8-4CD0-818D-2EBC02B3D8B7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with Neurological Involvement -</a:t>
            </a:r>
            <a:r>
              <a:rPr lang="en-US" baseline="-25000" dirty="0"/>
              <a:t>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90C5BE-A6D5-4137-9AE5-0BFDE317C6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0502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6BF20-4B80-495F-A90B-81080CEB9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895" y="2121408"/>
            <a:ext cx="10789920" cy="4050792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500" b="1" u="sng" dirty="0">
                <a:latin typeface="Arial" panose="020B0604020202020204" pitchFamily="34" charset="0"/>
                <a:cs typeface="Arial" panose="020B0604020202020204" pitchFamily="34" charset="0"/>
              </a:rPr>
              <a:t>c. Immune-mediated neurological syndromes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Acute </a:t>
            </a: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transverse myelitis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Acute disseminated encephalomyelitis (ADEM)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Guillain-Barre Syndrome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Usually post-infectious phenomenon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These disorders usually follow their natural course </a:t>
            </a:r>
          </a:p>
          <a:p>
            <a:pPr marL="365125" indent="-365125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Standard management as per the disorder is recommended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endParaRPr lang="en-MY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B09CA7-3DA6-46B8-A24C-3FF7172A8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E22C-9BB4-4224-B003-D9136FA822B2}" type="slidenum">
              <a:rPr lang="en-MY" smtClean="0"/>
              <a:t>9</a:t>
            </a:fld>
            <a:endParaRPr lang="en-MY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C0962164-53CA-454D-8449-A2DEDD3CE0C1}"/>
              </a:ext>
            </a:extLst>
          </p:cNvPr>
          <p:cNvSpPr txBox="1">
            <a:spLocks/>
          </p:cNvSpPr>
          <p:nvPr/>
        </p:nvSpPr>
        <p:spPr>
          <a:xfrm>
            <a:off x="1446415" y="301757"/>
            <a:ext cx="10241279" cy="1306692"/>
          </a:xfrm>
          <a:prstGeom prst="rect">
            <a:avLst/>
          </a:prstGeom>
          <a:ln w="50800">
            <a:solidFill>
              <a:srgbClr val="660066"/>
            </a:solidFill>
          </a:ln>
        </p:spPr>
        <p:txBody>
          <a:bodyPr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dirty="0"/>
              <a:t>Dengue with Neurological Involvement -</a:t>
            </a:r>
            <a:r>
              <a:rPr lang="en-US" baseline="-25000" dirty="0"/>
              <a:t>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9FF065-75DA-46B3-8AC9-134D7DD744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301313"/>
            <a:ext cx="847725" cy="1306512"/>
          </a:xfrm>
          <a:prstGeom prst="rect">
            <a:avLst/>
          </a:prstGeom>
          <a:ln w="38100" cap="sq">
            <a:solidFill>
              <a:srgbClr val="66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26629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Wood 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492</TotalTime>
  <Words>1191</Words>
  <Application>Microsoft Office PowerPoint</Application>
  <PresentationFormat>Widescreen</PresentationFormat>
  <Paragraphs>163</Paragraphs>
  <Slides>20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ArialMT</vt:lpstr>
      <vt:lpstr>Bahnschrift SemiBold SemiConden</vt:lpstr>
      <vt:lpstr>Bookman Old Style</vt:lpstr>
      <vt:lpstr>Calibri</vt:lpstr>
      <vt:lpstr>Century Gothic</vt:lpstr>
      <vt:lpstr>Courier New</vt:lpstr>
      <vt:lpstr>Wingdings</vt:lpstr>
      <vt:lpstr>Wood Type</vt:lpstr>
      <vt:lpstr>DENGUE WITH ORGAN INVOLVEMENT  Dr. Nik Khairulddin Nik Yusoff Consultant Paediatrician (ID) Hospital Raja Perempuan Zainab 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6:  Dengue with Organ Involvement</dc:title>
  <dc:creator>Nik Khairulddin Nik Yusoff</dc:creator>
  <cp:lastModifiedBy>Siti Aishah Fadzilah</cp:lastModifiedBy>
  <cp:revision>48</cp:revision>
  <dcterms:created xsi:type="dcterms:W3CDTF">2021-05-06T01:57:06Z</dcterms:created>
  <dcterms:modified xsi:type="dcterms:W3CDTF">2021-12-22T08:40:38Z</dcterms:modified>
</cp:coreProperties>
</file>